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60" r:id="rId4"/>
    <p:sldId id="287" r:id="rId5"/>
    <p:sldId id="288" r:id="rId6"/>
    <p:sldId id="286" r:id="rId7"/>
    <p:sldId id="259" r:id="rId8"/>
    <p:sldId id="277" r:id="rId9"/>
    <p:sldId id="279" r:id="rId10"/>
    <p:sldId id="28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AA13F2-80CF-4103-88C4-97760B5AF79F}"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690140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A13F2-80CF-4103-88C4-97760B5AF79F}"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326728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A13F2-80CF-4103-88C4-97760B5AF79F}"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711528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A13F2-80CF-4103-88C4-97760B5AF79F}"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4094445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AA13F2-80CF-4103-88C4-97760B5AF79F}"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990444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AA13F2-80CF-4103-88C4-97760B5AF79F}"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2640687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AA13F2-80CF-4103-88C4-97760B5AF79F}"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323447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AA13F2-80CF-4103-88C4-97760B5AF79F}"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2093702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A13F2-80CF-4103-88C4-97760B5AF79F}"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1947136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A13F2-80CF-4103-88C4-97760B5AF79F}"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3851750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A13F2-80CF-4103-88C4-97760B5AF79F}"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1489786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A13F2-80CF-4103-88C4-97760B5AF79F}"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120051-49E3-42A8-A8F1-2D294759E41D}" type="slidenum">
              <a:rPr lang="en-US" smtClean="0"/>
              <a:t>‹#›</a:t>
            </a:fld>
            <a:endParaRPr lang="en-US"/>
          </a:p>
        </p:txBody>
      </p:sp>
    </p:spTree>
    <p:extLst>
      <p:ext uri="{BB962C8B-B14F-4D97-AF65-F5344CB8AC3E}">
        <p14:creationId xmlns:p14="http://schemas.microsoft.com/office/powerpoint/2010/main" val="2919274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2017 WSSDA  Legislative </a:t>
            </a:r>
            <a:r>
              <a:rPr lang="en-US" dirty="0" smtClean="0"/>
              <a:t>Priorities</a:t>
            </a:r>
            <a:endParaRPr lang="en-US" dirty="0"/>
          </a:p>
        </p:txBody>
      </p:sp>
      <p:sp>
        <p:nvSpPr>
          <p:cNvPr id="3" name="Subtitle 2"/>
          <p:cNvSpPr>
            <a:spLocks noGrp="1"/>
          </p:cNvSpPr>
          <p:nvPr>
            <p:ph type="subTitle" idx="1"/>
          </p:nvPr>
        </p:nvSpPr>
        <p:spPr/>
        <p:txBody>
          <a:bodyPr>
            <a:normAutofit/>
          </a:bodyPr>
          <a:lstStyle/>
          <a:p>
            <a:pPr marL="457200" indent="-457200">
              <a:buFont typeface="Arial" panose="020B0604020202020204" pitchFamily="34" charset="0"/>
              <a:buChar char="•"/>
            </a:pPr>
            <a:r>
              <a:rPr lang="en-US" sz="2800" dirty="0"/>
              <a:t>2</a:t>
            </a:r>
            <a:r>
              <a:rPr lang="en-US" sz="2800" baseline="30000" dirty="0"/>
              <a:t>nd</a:t>
            </a:r>
            <a:r>
              <a:rPr lang="en-US" sz="2800" dirty="0"/>
              <a:t> reading and consideration for adoption as presented.</a:t>
            </a:r>
          </a:p>
          <a:p>
            <a:pPr marL="457200" indent="-457200">
              <a:buFont typeface="Arial" panose="020B0604020202020204" pitchFamily="34" charset="0"/>
              <a:buChar char="•"/>
            </a:pPr>
            <a:endParaRPr lang="en-US" sz="2800" dirty="0"/>
          </a:p>
          <a:p>
            <a:endParaRPr lang="en-US" sz="2800" dirty="0"/>
          </a:p>
        </p:txBody>
      </p:sp>
    </p:spTree>
    <p:extLst>
      <p:ext uri="{BB962C8B-B14F-4D97-AF65-F5344CB8AC3E}">
        <p14:creationId xmlns:p14="http://schemas.microsoft.com/office/powerpoint/2010/main" val="52236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a:t>
            </a:r>
            <a:endParaRPr lang="en-US" b="1" dirty="0"/>
          </a:p>
        </p:txBody>
      </p:sp>
      <p:sp>
        <p:nvSpPr>
          <p:cNvPr id="3" name="Content Placeholder 2"/>
          <p:cNvSpPr>
            <a:spLocks noGrp="1"/>
          </p:cNvSpPr>
          <p:nvPr>
            <p:ph idx="1"/>
          </p:nvPr>
        </p:nvSpPr>
        <p:spPr>
          <a:xfrm>
            <a:off x="787758" y="1284713"/>
            <a:ext cx="10515600" cy="4351338"/>
          </a:xfrm>
        </p:spPr>
        <p:txBody>
          <a:bodyPr>
            <a:normAutofit/>
          </a:bodyPr>
          <a:lstStyle/>
          <a:p>
            <a:endParaRPr lang="en-US" dirty="0" smtClean="0"/>
          </a:p>
          <a:p>
            <a:r>
              <a:rPr lang="en-US" dirty="0" smtClean="0"/>
              <a:t>This presentation, WSSDA Legislative Proposals, and the Agenda for the Legislative Assembly are posted in </a:t>
            </a:r>
            <a:r>
              <a:rPr lang="en-US" dirty="0" smtClean="0"/>
              <a:t>our </a:t>
            </a:r>
            <a:r>
              <a:rPr lang="en-US" dirty="0" smtClean="0"/>
              <a:t>OneNote </a:t>
            </a:r>
            <a:r>
              <a:rPr lang="en-US" dirty="0" smtClean="0"/>
              <a:t>Files.</a:t>
            </a:r>
            <a:r>
              <a:rPr lang="en-US" dirty="0"/>
              <a:t> </a:t>
            </a:r>
            <a:r>
              <a:rPr lang="en-US" dirty="0" smtClean="0"/>
              <a:t> Documents are available to the </a:t>
            </a:r>
            <a:r>
              <a:rPr lang="en-US" dirty="0" smtClean="0"/>
              <a:t>Public</a:t>
            </a:r>
            <a:r>
              <a:rPr lang="en-US" dirty="0" smtClean="0"/>
              <a:t>.</a:t>
            </a:r>
          </a:p>
          <a:p>
            <a:pPr marL="0" indent="0">
              <a:buNone/>
            </a:pPr>
            <a:endParaRPr lang="en-US" dirty="0" smtClean="0"/>
          </a:p>
          <a:p>
            <a:r>
              <a:rPr lang="en-US" dirty="0" smtClean="0"/>
              <a:t>Motion to accept WSSDA Legislative Proposals as presented.</a:t>
            </a:r>
            <a:endParaRPr lang="en-US" dirty="0" smtClean="0"/>
          </a:p>
          <a:p>
            <a:endParaRPr lang="en-US" dirty="0" smtClean="0"/>
          </a:p>
          <a:p>
            <a:r>
              <a:rPr lang="en-US" dirty="0" smtClean="0"/>
              <a:t>WSSDA Legislative Assembly is scheduled for the 23</a:t>
            </a:r>
            <a:r>
              <a:rPr lang="en-US" baseline="30000" dirty="0" smtClean="0"/>
              <a:t>rd</a:t>
            </a:r>
            <a:r>
              <a:rPr lang="en-US" dirty="0" smtClean="0"/>
              <a:t> &amp; 24</a:t>
            </a:r>
            <a:r>
              <a:rPr lang="en-US" baseline="30000" dirty="0" smtClean="0"/>
              <a:t>th</a:t>
            </a:r>
            <a:r>
              <a:rPr lang="en-US" dirty="0" smtClean="0"/>
              <a:t> SEPT in Spokane.   </a:t>
            </a:r>
          </a:p>
        </p:txBody>
      </p:sp>
    </p:spTree>
    <p:extLst>
      <p:ext uri="{BB962C8B-B14F-4D97-AF65-F5344CB8AC3E}">
        <p14:creationId xmlns:p14="http://schemas.microsoft.com/office/powerpoint/2010/main" val="49507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1"/>
            <a:ext cx="10515600" cy="1584100"/>
          </a:xfrm>
        </p:spPr>
        <p:txBody>
          <a:bodyPr>
            <a:normAutofit/>
          </a:bodyPr>
          <a:lstStyle/>
          <a:p>
            <a:r>
              <a:rPr lang="en-US" b="1" dirty="0"/>
              <a:t>WSSDA </a:t>
            </a:r>
            <a:r>
              <a:rPr lang="en-US" b="1" dirty="0" smtClean="0"/>
              <a:t>2017 Legislative </a:t>
            </a:r>
            <a:r>
              <a:rPr lang="en-US" b="1" dirty="0"/>
              <a:t>Assembly </a:t>
            </a:r>
            <a:r>
              <a:rPr lang="en-US" b="1" dirty="0" smtClean="0"/>
              <a:t>Prioritie</a:t>
            </a:r>
            <a:r>
              <a:rPr lang="en-US" b="1" dirty="0" smtClean="0"/>
              <a:t>s</a:t>
            </a:r>
            <a:r>
              <a:rPr lang="en-US" dirty="0"/>
              <a:t/>
            </a:r>
            <a:br>
              <a:rPr lang="en-US" dirty="0"/>
            </a:br>
            <a:endParaRPr lang="en-US" dirty="0"/>
          </a:p>
        </p:txBody>
      </p:sp>
      <p:sp>
        <p:nvSpPr>
          <p:cNvPr id="3" name="Content Placeholder 2"/>
          <p:cNvSpPr>
            <a:spLocks noGrp="1"/>
          </p:cNvSpPr>
          <p:nvPr>
            <p:ph idx="1"/>
          </p:nvPr>
        </p:nvSpPr>
        <p:spPr>
          <a:xfrm>
            <a:off x="838200" y="1378038"/>
            <a:ext cx="10515600" cy="5087155"/>
          </a:xfrm>
        </p:spPr>
        <p:txBody>
          <a:bodyPr>
            <a:normAutofit/>
          </a:bodyPr>
          <a:lstStyle/>
          <a:p>
            <a:r>
              <a:rPr lang="en-US" b="1" dirty="0" smtClean="0"/>
              <a:t>Total of 62 Proposals</a:t>
            </a:r>
          </a:p>
          <a:p>
            <a:r>
              <a:rPr lang="en-US" b="1" dirty="0" smtClean="0"/>
              <a:t>14 are from previous years </a:t>
            </a:r>
            <a:r>
              <a:rPr lang="en-US" dirty="0" smtClean="0"/>
              <a:t>2013, 2015, and 2016 have been moved up to Standing Legislative Positions (SLP’s).</a:t>
            </a:r>
          </a:p>
          <a:p>
            <a:r>
              <a:rPr lang="en-US" dirty="0" smtClean="0"/>
              <a:t>Considered </a:t>
            </a:r>
            <a:r>
              <a:rPr lang="en-US" dirty="0"/>
              <a:t>i</a:t>
            </a:r>
            <a:r>
              <a:rPr lang="en-US" dirty="0" smtClean="0"/>
              <a:t>mportant or universally accepted by school directors. </a:t>
            </a:r>
            <a:endParaRPr lang="en-US" dirty="0"/>
          </a:p>
          <a:p>
            <a:r>
              <a:rPr lang="en-US" dirty="0" smtClean="0"/>
              <a:t>They do not need to be reintroduced every year.</a:t>
            </a:r>
          </a:p>
          <a:p>
            <a:r>
              <a:rPr lang="en-US" dirty="0" smtClean="0"/>
              <a:t>Remain on the WSSDA Legislative Agenda until they have been amended or </a:t>
            </a:r>
            <a:r>
              <a:rPr lang="en-US" dirty="0" smtClean="0"/>
              <a:t>eliminated </a:t>
            </a:r>
            <a:r>
              <a:rPr lang="en-US" dirty="0" smtClean="0"/>
              <a:t>through legislation.</a:t>
            </a:r>
          </a:p>
          <a:p>
            <a:r>
              <a:rPr lang="en-US" dirty="0" smtClean="0"/>
              <a:t>Been vetted and submitted by WSSDA’s Legislative Committee.</a:t>
            </a:r>
            <a:endParaRPr lang="en-US" dirty="0" smtClean="0"/>
          </a:p>
          <a:p>
            <a:endParaRPr lang="en-US" dirty="0" smtClean="0"/>
          </a:p>
          <a:p>
            <a:endParaRPr lang="en-US" dirty="0"/>
          </a:p>
        </p:txBody>
      </p:sp>
    </p:spTree>
    <p:extLst>
      <p:ext uri="{BB962C8B-B14F-4D97-AF65-F5344CB8AC3E}">
        <p14:creationId xmlns:p14="http://schemas.microsoft.com/office/powerpoint/2010/main" val="2503507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Legislative Positions (SLPs)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pPr marL="0" indent="0">
              <a:buNone/>
            </a:pPr>
            <a:r>
              <a:rPr lang="en-US" sz="3400" b="1" dirty="0" smtClean="0"/>
              <a:t>3 </a:t>
            </a:r>
            <a:r>
              <a:rPr lang="en-US" sz="3400" b="1" dirty="0" smtClean="0"/>
              <a:t>Proposal  Highlights under those 14:</a:t>
            </a:r>
          </a:p>
          <a:p>
            <a:r>
              <a:rPr lang="en-US" dirty="0" smtClean="0"/>
              <a:t>Learning, Teaching, Governance, Funding and Allocations (State funding, apportionment, and Levies)</a:t>
            </a:r>
          </a:p>
          <a:p>
            <a:r>
              <a:rPr lang="en-US" dirty="0" smtClean="0"/>
              <a:t>Fully funding </a:t>
            </a:r>
            <a:r>
              <a:rPr lang="en-US" dirty="0"/>
              <a:t>of </a:t>
            </a:r>
            <a:r>
              <a:rPr lang="en-US" dirty="0" smtClean="0"/>
              <a:t>McCleary</a:t>
            </a:r>
          </a:p>
          <a:p>
            <a:r>
              <a:rPr lang="en-US" dirty="0" smtClean="0"/>
              <a:t>Item NBR 8 -  </a:t>
            </a:r>
            <a:r>
              <a:rPr lang="en-US" dirty="0"/>
              <a:t>Changing of School Bond Approval requirements from a super majority of 60% to a simple majority of 50% plus </a:t>
            </a:r>
            <a:r>
              <a:rPr lang="en-US" dirty="0" smtClean="0"/>
              <a:t>1</a:t>
            </a:r>
          </a:p>
          <a:p>
            <a:r>
              <a:rPr lang="en-US" dirty="0" smtClean="0"/>
              <a:t>Item NBR 14 - </a:t>
            </a:r>
            <a:r>
              <a:rPr lang="en-US" b="1" dirty="0" smtClean="0"/>
              <a:t>Levy Rollbacks </a:t>
            </a:r>
            <a:r>
              <a:rPr lang="en-US" dirty="0" smtClean="0"/>
              <a:t>– WSSDA shall initiate and/or support legislation which would ensure that no district loses levy authority if the district’s apportionment/budgets are decreased by the state.  Districts should be held harmless for at least a two-year period.</a:t>
            </a:r>
          </a:p>
          <a:p>
            <a:pPr marL="0" indent="0">
              <a:buNone/>
            </a:pPr>
            <a:endParaRPr lang="en-US" dirty="0" smtClean="0"/>
          </a:p>
        </p:txBody>
      </p:sp>
    </p:spTree>
    <p:extLst>
      <p:ext uri="{BB962C8B-B14F-4D97-AF65-F5344CB8AC3E}">
        <p14:creationId xmlns:p14="http://schemas.microsoft.com/office/powerpoint/2010/main" val="164696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three current SLP’s</a:t>
            </a:r>
            <a:endParaRPr lang="en-US" dirty="0"/>
          </a:p>
        </p:txBody>
      </p:sp>
      <p:sp>
        <p:nvSpPr>
          <p:cNvPr id="3" name="Content Placeholder 2"/>
          <p:cNvSpPr>
            <a:spLocks noGrp="1"/>
          </p:cNvSpPr>
          <p:nvPr>
            <p:ph idx="1"/>
          </p:nvPr>
        </p:nvSpPr>
        <p:spPr/>
        <p:txBody>
          <a:bodyPr>
            <a:normAutofit fontScale="92500"/>
          </a:bodyPr>
          <a:lstStyle/>
          <a:p>
            <a:r>
              <a:rPr lang="en-US" b="1" dirty="0"/>
              <a:t>7.1.20 Forest Revenue Apportionment Withholding </a:t>
            </a:r>
            <a:endParaRPr lang="en-US" dirty="0"/>
          </a:p>
          <a:p>
            <a:r>
              <a:rPr lang="en-US" dirty="0"/>
              <a:t>WSSDA shall initiate and/or support legislation preventing the State from withholding </a:t>
            </a:r>
            <a:r>
              <a:rPr lang="en-US" dirty="0" smtClean="0"/>
              <a:t>monies </a:t>
            </a:r>
            <a:r>
              <a:rPr lang="en-US" dirty="0"/>
              <a:t>from the State’s monthly apportionment in the amount equal to state forest revenue or to the federal forest fees received by school districts from the federal government. </a:t>
            </a:r>
            <a:r>
              <a:rPr lang="en-US" dirty="0" smtClean="0"/>
              <a:t>(</a:t>
            </a:r>
            <a:r>
              <a:rPr lang="en-US" dirty="0"/>
              <a:t>Adopted 2013) </a:t>
            </a:r>
            <a:endParaRPr lang="en-US" dirty="0" smtClean="0"/>
          </a:p>
          <a:p>
            <a:endParaRPr lang="en-US" dirty="0" smtClean="0"/>
          </a:p>
          <a:p>
            <a:r>
              <a:rPr lang="en-US" b="1" dirty="0"/>
              <a:t>7.1.12 Full Funding of Basic Education </a:t>
            </a:r>
            <a:endParaRPr lang="en-US" dirty="0"/>
          </a:p>
          <a:p>
            <a:r>
              <a:rPr lang="en-US" dirty="0"/>
              <a:t>WSSDA shall initiate and/or support legislation that fully funds and implements all aspects of Washington’s redefined program of Basic Education as outlined in ESHB 2261. </a:t>
            </a:r>
            <a:r>
              <a:rPr lang="en-US" dirty="0" smtClean="0"/>
              <a:t>(</a:t>
            </a:r>
            <a:r>
              <a:rPr lang="en-US" dirty="0"/>
              <a:t>Adopted 2012) </a:t>
            </a:r>
            <a:endParaRPr lang="en-US" dirty="0" smtClean="0"/>
          </a:p>
          <a:p>
            <a:endParaRPr lang="en-US" dirty="0"/>
          </a:p>
        </p:txBody>
      </p:sp>
    </p:spTree>
    <p:extLst>
      <p:ext uri="{BB962C8B-B14F-4D97-AF65-F5344CB8AC3E}">
        <p14:creationId xmlns:p14="http://schemas.microsoft.com/office/powerpoint/2010/main" val="1288251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59" y="141670"/>
            <a:ext cx="10658341" cy="540910"/>
          </a:xfrm>
        </p:spPr>
        <p:txBody>
          <a:bodyPr>
            <a:normAutofit fontScale="90000"/>
          </a:bodyPr>
          <a:lstStyle/>
          <a:p>
            <a:r>
              <a:rPr lang="en-US" sz="2800" b="1" dirty="0" smtClean="0"/>
              <a:t>7.1.16 School Construction </a:t>
            </a:r>
            <a:br>
              <a:rPr lang="en-US" sz="2800" b="1" dirty="0" smtClean="0"/>
            </a:br>
            <a:endParaRPr lang="en-US" sz="2800" b="1" dirty="0"/>
          </a:p>
        </p:txBody>
      </p:sp>
      <p:sp>
        <p:nvSpPr>
          <p:cNvPr id="3" name="Content Placeholder 2"/>
          <p:cNvSpPr>
            <a:spLocks noGrp="1"/>
          </p:cNvSpPr>
          <p:nvPr>
            <p:ph idx="1"/>
          </p:nvPr>
        </p:nvSpPr>
        <p:spPr>
          <a:xfrm>
            <a:off x="695459" y="540914"/>
            <a:ext cx="10658341" cy="5636050"/>
          </a:xfrm>
        </p:spPr>
        <p:txBody>
          <a:bodyPr>
            <a:noAutofit/>
          </a:bodyPr>
          <a:lstStyle/>
          <a:p>
            <a:r>
              <a:rPr lang="en-US" sz="2000" b="1" dirty="0" smtClean="0"/>
              <a:t>WSSDA </a:t>
            </a:r>
            <a:r>
              <a:rPr lang="en-US" sz="2000" b="1" dirty="0"/>
              <a:t>supports “ample provision” for school construction through state policies that: </a:t>
            </a:r>
          </a:p>
          <a:p>
            <a:r>
              <a:rPr lang="en-US" sz="2000" dirty="0" smtClean="0"/>
              <a:t> </a:t>
            </a:r>
            <a:r>
              <a:rPr lang="en-US" sz="2000" dirty="0"/>
              <a:t>Fund school construction needs when districts are determined </a:t>
            </a:r>
            <a:r>
              <a:rPr lang="en-US" sz="2000" dirty="0" smtClean="0"/>
              <a:t>eligible</a:t>
            </a:r>
            <a:r>
              <a:rPr lang="en-US" sz="2000" dirty="0"/>
              <a:t>.</a:t>
            </a:r>
            <a:endParaRPr lang="en-US" sz="2000" dirty="0"/>
          </a:p>
          <a:p>
            <a:r>
              <a:rPr lang="en-US" sz="2000" dirty="0" smtClean="0"/>
              <a:t> </a:t>
            </a:r>
            <a:r>
              <a:rPr lang="en-US" sz="2000" dirty="0"/>
              <a:t>Maintain a reliable system of funding that supports adequate planning at the local </a:t>
            </a:r>
            <a:r>
              <a:rPr lang="en-US" sz="2000" dirty="0" smtClean="0"/>
              <a:t>level. </a:t>
            </a:r>
            <a:endParaRPr lang="en-US" sz="2000" dirty="0"/>
          </a:p>
          <a:p>
            <a:r>
              <a:rPr lang="en-US" sz="2000" dirty="0" smtClean="0"/>
              <a:t> </a:t>
            </a:r>
            <a:r>
              <a:rPr lang="en-US" sz="2000" b="1" dirty="0"/>
              <a:t>Provide specific sources of revenue to support and enhance state trust </a:t>
            </a:r>
            <a:r>
              <a:rPr lang="en-US" sz="2000" b="1" dirty="0" smtClean="0"/>
              <a:t>revenue. </a:t>
            </a:r>
            <a:endParaRPr lang="en-US" sz="2000" b="1" dirty="0"/>
          </a:p>
          <a:p>
            <a:r>
              <a:rPr lang="en-US" sz="2000" dirty="0" smtClean="0"/>
              <a:t>Give </a:t>
            </a:r>
            <a:r>
              <a:rPr lang="en-US" sz="2000" dirty="0"/>
              <a:t>highest priority to projects that address un-housed student needs, either through new construction or </a:t>
            </a:r>
            <a:r>
              <a:rPr lang="en-US" sz="2000" dirty="0" smtClean="0"/>
              <a:t>remodeling. </a:t>
            </a:r>
            <a:endParaRPr lang="en-US" sz="2000" dirty="0"/>
          </a:p>
          <a:p>
            <a:r>
              <a:rPr lang="en-US" sz="2000" b="1" dirty="0" smtClean="0"/>
              <a:t>Allocate </a:t>
            </a:r>
            <a:r>
              <a:rPr lang="en-US" sz="2000" b="1" dirty="0"/>
              <a:t>square footage to meet current and future program needs with square feet per student at least meeting the national </a:t>
            </a:r>
            <a:r>
              <a:rPr lang="en-US" sz="2000" b="1" dirty="0" smtClean="0"/>
              <a:t>average.</a:t>
            </a:r>
            <a:r>
              <a:rPr lang="en-US" sz="2000" dirty="0" smtClean="0"/>
              <a:t> </a:t>
            </a:r>
            <a:endParaRPr lang="en-US" sz="2000" dirty="0"/>
          </a:p>
          <a:p>
            <a:r>
              <a:rPr lang="en-US" sz="2000" dirty="0" smtClean="0"/>
              <a:t> </a:t>
            </a:r>
            <a:r>
              <a:rPr lang="en-US" sz="2000" dirty="0"/>
              <a:t>Fund actual construction costs including mandated green building </a:t>
            </a:r>
            <a:r>
              <a:rPr lang="en-US" sz="2000" dirty="0" smtClean="0"/>
              <a:t>costs</a:t>
            </a:r>
            <a:r>
              <a:rPr lang="en-US" sz="2000" dirty="0"/>
              <a:t>.</a:t>
            </a:r>
            <a:endParaRPr lang="en-US" sz="2000" dirty="0"/>
          </a:p>
          <a:p>
            <a:r>
              <a:rPr lang="en-US" sz="2000" b="1" dirty="0" smtClean="0"/>
              <a:t>Fund </a:t>
            </a:r>
            <a:r>
              <a:rPr lang="en-US" sz="2000" b="1" dirty="0"/>
              <a:t>construction costs resulting from new legislation and changes in class size or graduation </a:t>
            </a:r>
            <a:r>
              <a:rPr lang="en-US" sz="2000" b="1" dirty="0" smtClean="0"/>
              <a:t>requirements</a:t>
            </a:r>
            <a:r>
              <a:rPr lang="en-US" sz="2000" b="1" dirty="0"/>
              <a:t>.</a:t>
            </a:r>
            <a:endParaRPr lang="en-US" sz="2000" b="1" dirty="0"/>
          </a:p>
          <a:p>
            <a:r>
              <a:rPr lang="en-US" sz="2000" dirty="0" smtClean="0"/>
              <a:t>Allow </a:t>
            </a:r>
            <a:r>
              <a:rPr lang="en-US" sz="2000" dirty="0"/>
              <a:t>limited improvement of not more than 10 percent of the current value of the facility, such as energy retrofits, in existing facilities without requiring a review and/or upgrade of the entire building to meet current codes in other areas; and, </a:t>
            </a:r>
          </a:p>
          <a:p>
            <a:r>
              <a:rPr lang="en-US" sz="2000" b="1" dirty="0" smtClean="0"/>
              <a:t>Equalize </a:t>
            </a:r>
            <a:r>
              <a:rPr lang="en-US" sz="2000" b="1" dirty="0"/>
              <a:t>funding for modernization of existing school facilities in lieu of abandonment and new construction. </a:t>
            </a:r>
          </a:p>
          <a:p>
            <a:r>
              <a:rPr lang="en-US" sz="2000" dirty="0" smtClean="0"/>
              <a:t>(</a:t>
            </a:r>
            <a:r>
              <a:rPr lang="en-US" sz="2000" dirty="0"/>
              <a:t>Adopted 2001; Amended 2008 and 2015) </a:t>
            </a:r>
          </a:p>
        </p:txBody>
      </p:sp>
    </p:spTree>
    <p:extLst>
      <p:ext uri="{BB962C8B-B14F-4D97-AF65-F5344CB8AC3E}">
        <p14:creationId xmlns:p14="http://schemas.microsoft.com/office/powerpoint/2010/main" val="1841660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8886"/>
            <a:ext cx="10515600" cy="1325563"/>
          </a:xfrm>
        </p:spPr>
        <p:txBody>
          <a:bodyPr>
            <a:normAutofit/>
          </a:bodyPr>
          <a:lstStyle/>
          <a:p>
            <a:r>
              <a:rPr lang="en-US" sz="2800" b="1" dirty="0"/>
              <a:t>The next two groups - Amendments and eliminations to SLP’s. There are 6 that are being amended and 1 being eliminated.</a:t>
            </a:r>
          </a:p>
        </p:txBody>
      </p:sp>
      <p:sp>
        <p:nvSpPr>
          <p:cNvPr id="3" name="Content Placeholder 2"/>
          <p:cNvSpPr>
            <a:spLocks noGrp="1"/>
          </p:cNvSpPr>
          <p:nvPr>
            <p:ph idx="1"/>
          </p:nvPr>
        </p:nvSpPr>
        <p:spPr/>
        <p:txBody>
          <a:bodyPr/>
          <a:lstStyle/>
          <a:p>
            <a:r>
              <a:rPr lang="en-US" dirty="0" smtClean="0"/>
              <a:t>20. 7.7.1 Tax Reform – WSSDA shall initiate and/or support legislation to implement a comprehensive, attainable, stable and sustainable funding plan for education in Washington State.</a:t>
            </a:r>
          </a:p>
          <a:p>
            <a:pPr marL="0" indent="0">
              <a:buNone/>
            </a:pPr>
            <a:endParaRPr lang="en-US" dirty="0" smtClean="0"/>
          </a:p>
          <a:p>
            <a:r>
              <a:rPr lang="en-US" dirty="0" smtClean="0"/>
              <a:t>In order to reduce redundancy among SLP’s; the Legislative Committee combined 2 current SLP’s into 1.</a:t>
            </a:r>
          </a:p>
          <a:p>
            <a:endParaRPr lang="en-US" dirty="0"/>
          </a:p>
          <a:p>
            <a:r>
              <a:rPr lang="en-US" dirty="0" smtClean="0"/>
              <a:t>All </a:t>
            </a:r>
            <a:r>
              <a:rPr lang="en-US" dirty="0"/>
              <a:t>of which were vetted and then submitted by the WSSDA Legislative Committee </a:t>
            </a:r>
          </a:p>
          <a:p>
            <a:endParaRPr lang="en-US" dirty="0"/>
          </a:p>
        </p:txBody>
      </p:sp>
    </p:spTree>
    <p:extLst>
      <p:ext uri="{BB962C8B-B14F-4D97-AF65-F5344CB8AC3E}">
        <p14:creationId xmlns:p14="http://schemas.microsoft.com/office/powerpoint/2010/main" val="1802903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5793"/>
          </a:xfrm>
        </p:spPr>
        <p:txBody>
          <a:bodyPr>
            <a:normAutofit/>
          </a:bodyPr>
          <a:lstStyle/>
          <a:p>
            <a:r>
              <a:rPr lang="en-US" sz="2800" b="1" u="sng" dirty="0" smtClean="0"/>
              <a:t>Regular Calendar </a:t>
            </a:r>
            <a:r>
              <a:rPr lang="en-US" sz="2400" b="1" dirty="0" smtClean="0"/>
              <a:t>– </a:t>
            </a:r>
            <a:r>
              <a:rPr lang="en-US" sz="2400" dirty="0" smtClean="0"/>
              <a:t>Positions put forward by school districts or the Legislative Committee for consideration by the Assembly for WSSDA’s Legislative Agenda 2017</a:t>
            </a:r>
            <a:endParaRPr lang="en-US" sz="2400" dirty="0"/>
          </a:p>
        </p:txBody>
      </p:sp>
      <p:sp>
        <p:nvSpPr>
          <p:cNvPr id="3" name="Content Placeholder 2"/>
          <p:cNvSpPr>
            <a:spLocks noGrp="1"/>
          </p:cNvSpPr>
          <p:nvPr>
            <p:ph idx="1"/>
          </p:nvPr>
        </p:nvSpPr>
        <p:spPr>
          <a:xfrm>
            <a:off x="708338" y="1390918"/>
            <a:ext cx="10645462" cy="4786045"/>
          </a:xfrm>
        </p:spPr>
        <p:txBody>
          <a:bodyPr>
            <a:normAutofit lnSpcReduction="10000"/>
          </a:bodyPr>
          <a:lstStyle/>
          <a:p>
            <a:r>
              <a:rPr lang="en-US" dirty="0" smtClean="0"/>
              <a:t>37 in this category - </a:t>
            </a:r>
          </a:p>
          <a:p>
            <a:r>
              <a:rPr lang="en-US" dirty="0" smtClean="0"/>
              <a:t>Topics range from Learning, teaching, governance, funding and allocations, construction and transportation funding.</a:t>
            </a:r>
          </a:p>
          <a:p>
            <a:endParaRPr lang="en-US" dirty="0" smtClean="0"/>
          </a:p>
          <a:p>
            <a:pPr marL="0" indent="0">
              <a:buNone/>
            </a:pPr>
            <a:r>
              <a:rPr lang="en-US" b="1" dirty="0" smtClean="0"/>
              <a:t>Hot Topic </a:t>
            </a:r>
            <a:r>
              <a:rPr lang="en-US" dirty="0" smtClean="0"/>
              <a:t>– Fully Fund Facilities for Mandated Class </a:t>
            </a:r>
            <a:r>
              <a:rPr lang="en-US" dirty="0"/>
              <a:t>Size </a:t>
            </a:r>
            <a:r>
              <a:rPr lang="en-US" dirty="0" smtClean="0"/>
              <a:t>Reduction.</a:t>
            </a:r>
          </a:p>
          <a:p>
            <a:pPr marL="0" indent="0">
              <a:buNone/>
            </a:pPr>
            <a:endParaRPr lang="en-US" dirty="0"/>
          </a:p>
          <a:p>
            <a:pPr marL="0" indent="0">
              <a:buNone/>
            </a:pPr>
            <a:r>
              <a:rPr lang="en-US" dirty="0" smtClean="0"/>
              <a:t>(</a:t>
            </a:r>
            <a:r>
              <a:rPr lang="en-US" dirty="0"/>
              <a:t>With the currently required 60% majority required to pass school construction bonds, a growing number of districts are unable to access the matching funds needed to qualify to receive K-3 class-size reduction grants. This position advocates that the state fully fund any requirements related to class-size reduction mandates.).</a:t>
            </a:r>
            <a:endParaRPr lang="en-US" b="1" dirty="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314226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1561899"/>
          </a:xfrm>
        </p:spPr>
        <p:txBody>
          <a:bodyPr>
            <a:normAutofit/>
          </a:bodyPr>
          <a:lstStyle/>
          <a:p>
            <a:r>
              <a:rPr lang="en-US" sz="2800" b="1" dirty="0" smtClean="0"/>
              <a:t>Item NBR 50 - Hold </a:t>
            </a:r>
            <a:r>
              <a:rPr lang="en-US" sz="2800" b="1" dirty="0"/>
              <a:t>Harmless While the State Transitions from Levy to State </a:t>
            </a:r>
            <a:r>
              <a:rPr lang="en-US" sz="2800" b="1" dirty="0" smtClean="0"/>
              <a:t>Funding.</a:t>
            </a:r>
            <a:r>
              <a:rPr lang="en-US" sz="2800" dirty="0"/>
              <a:t/>
            </a:r>
            <a:br>
              <a:rPr lang="en-US" sz="2800" dirty="0"/>
            </a:br>
            <a:endParaRPr lang="en-US" sz="2800" dirty="0"/>
          </a:p>
        </p:txBody>
      </p:sp>
      <p:sp>
        <p:nvSpPr>
          <p:cNvPr id="3" name="Content Placeholder 2"/>
          <p:cNvSpPr>
            <a:spLocks noGrp="1"/>
          </p:cNvSpPr>
          <p:nvPr>
            <p:ph idx="1"/>
          </p:nvPr>
        </p:nvSpPr>
        <p:spPr/>
        <p:txBody>
          <a:bodyPr>
            <a:normAutofit lnSpcReduction="10000"/>
          </a:bodyPr>
          <a:lstStyle/>
          <a:p>
            <a:r>
              <a:rPr lang="en-US" sz="2400" b="1" dirty="0" smtClean="0"/>
              <a:t>Levy </a:t>
            </a:r>
            <a:r>
              <a:rPr lang="en-US" sz="2400" b="1" dirty="0"/>
              <a:t>Equalization Funding and </a:t>
            </a:r>
            <a:r>
              <a:rPr lang="en-US" sz="2400" b="1" dirty="0" smtClean="0"/>
              <a:t>Formulas</a:t>
            </a:r>
          </a:p>
          <a:p>
            <a:r>
              <a:rPr lang="en-US" sz="2400" b="1" dirty="0"/>
              <a:t>Use of Levy Funds for Non-Basic Education </a:t>
            </a:r>
            <a:r>
              <a:rPr lang="en-US" sz="2400" b="1" dirty="0" smtClean="0"/>
              <a:t>Programs</a:t>
            </a:r>
          </a:p>
          <a:p>
            <a:r>
              <a:rPr lang="en-US" sz="2400" b="1" dirty="0"/>
              <a:t>Fiscal Notes and Unfunded </a:t>
            </a:r>
            <a:r>
              <a:rPr lang="en-US" sz="2400" b="1" dirty="0" smtClean="0"/>
              <a:t>Mandates</a:t>
            </a:r>
          </a:p>
          <a:p>
            <a:r>
              <a:rPr lang="en-US" sz="2400" b="1" dirty="0" smtClean="0"/>
              <a:t>CONSTRUCTION </a:t>
            </a:r>
            <a:r>
              <a:rPr lang="en-US" sz="2400" b="1" dirty="0"/>
              <a:t>AND TRANSPORTATION FUNDING:  </a:t>
            </a:r>
            <a:endParaRPr lang="en-US" sz="2400" b="1" dirty="0" smtClean="0"/>
          </a:p>
          <a:p>
            <a:r>
              <a:rPr lang="en-US" sz="2400" b="1" dirty="0" smtClean="0"/>
              <a:t>Item </a:t>
            </a:r>
            <a:r>
              <a:rPr lang="en-US" sz="2400" b="1" dirty="0"/>
              <a:t>NBR </a:t>
            </a:r>
            <a:r>
              <a:rPr lang="en-US" sz="2400" b="1" dirty="0" smtClean="0"/>
              <a:t>58 - State </a:t>
            </a:r>
            <a:r>
              <a:rPr lang="en-US" sz="2400" b="1" dirty="0"/>
              <a:t>Sales Tax Offset Dedicated to a School Construction Fund </a:t>
            </a:r>
            <a:endParaRPr lang="en-US" sz="2400" dirty="0"/>
          </a:p>
          <a:p>
            <a:r>
              <a:rPr lang="en-US" sz="2400" dirty="0"/>
              <a:t>Recommendation: DO PASS Submitted by: Legislative Committee </a:t>
            </a:r>
          </a:p>
          <a:p>
            <a:r>
              <a:rPr lang="en-US" sz="2400" dirty="0"/>
              <a:t>Introduced in: 2016 </a:t>
            </a:r>
          </a:p>
          <a:p>
            <a:r>
              <a:rPr lang="en-US" sz="2400" dirty="0"/>
              <a:t>WSSDA shall initiate and/or support legislation that creates a new state account that would be funded in an amount equal to state sales taxes collected from school districts for construction project costs and to be used to provide capital construction funding for school districts. </a:t>
            </a:r>
          </a:p>
          <a:p>
            <a:endParaRPr lang="en-US" sz="2400" b="1" dirty="0" smtClean="0"/>
          </a:p>
          <a:p>
            <a:endParaRPr lang="en-US" sz="2400" b="1" dirty="0"/>
          </a:p>
          <a:p>
            <a:endParaRPr lang="en-US" b="1" dirty="0" smtClean="0"/>
          </a:p>
        </p:txBody>
      </p:sp>
    </p:spTree>
    <p:extLst>
      <p:ext uri="{BB962C8B-B14F-4D97-AF65-F5344CB8AC3E}">
        <p14:creationId xmlns:p14="http://schemas.microsoft.com/office/powerpoint/2010/main" val="1512909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INFORMATION: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a:t>
            </a:r>
            <a:r>
              <a:rPr lang="en-US" dirty="0"/>
              <a:t>. This change will impact every school district in the state making it easier to access capital construction funds and lessening the impact to the tax payers in our school districts who are being taxed twice. By dedicating taxes paid into a school construction fund, communities won’t have to pass bonds as often or for as much. Tax payers will know their tax for the bond tax is being used to support schools. </a:t>
            </a:r>
            <a:endParaRPr lang="en-US" dirty="0" smtClean="0"/>
          </a:p>
          <a:p>
            <a:endParaRPr lang="en-US" dirty="0"/>
          </a:p>
          <a:p>
            <a:r>
              <a:rPr lang="en-US" dirty="0"/>
              <a:t>2. Districts face an extraordinary burden when they attempt to pass a bond measure which requires a 60% approval rating to pass. Many districts have not been able to do so and therefore have limited ability to access state funding for school construction that is “unlocked” with the passage of a bond. The funds in this dedicated account would be accessible regardless of the passage of a bond. </a:t>
            </a:r>
            <a:endParaRPr lang="en-US" dirty="0" smtClean="0"/>
          </a:p>
          <a:p>
            <a:endParaRPr lang="en-US" dirty="0"/>
          </a:p>
          <a:p>
            <a:r>
              <a:rPr lang="en-US" dirty="0"/>
              <a:t>3. Sub-standard school buildings are present across Washington State. By dedicating the sales taxes paid by school districts into a fund for school construction, it will make it a bit easier to address that problem and give students the buildings needed for 21st Century learning. </a:t>
            </a:r>
          </a:p>
          <a:p>
            <a:endParaRPr lang="en-US" dirty="0"/>
          </a:p>
        </p:txBody>
      </p:sp>
    </p:spTree>
    <p:extLst>
      <p:ext uri="{BB962C8B-B14F-4D97-AF65-F5344CB8AC3E}">
        <p14:creationId xmlns:p14="http://schemas.microsoft.com/office/powerpoint/2010/main" val="1284601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1041</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2017 WSSDA  Legislative Priorities</vt:lpstr>
      <vt:lpstr>WSSDA 2017 Legislative Assembly Priorities </vt:lpstr>
      <vt:lpstr>Standing Legislative Positions (SLPs)</vt:lpstr>
      <vt:lpstr>Example of three current SLP’s</vt:lpstr>
      <vt:lpstr>7.1.16 School Construction  </vt:lpstr>
      <vt:lpstr>The next two groups - Amendments and eliminations to SLP’s. There are 6 that are being amended and 1 being eliminated.</vt:lpstr>
      <vt:lpstr>Regular Calendar – Positions put forward by school districts or the Legislative Committee for consideration by the Assembly for WSSDA’s Legislative Agenda 2017</vt:lpstr>
      <vt:lpstr>Item NBR 50 - Hold Harmless While the State Transitions from Levy to State Funding. </vt:lpstr>
      <vt:lpstr>ADDITIONAL INFORMATION:  </vt:lpstr>
      <vt:lpstr>Other</vt:lpstr>
    </vt:vector>
  </TitlesOfParts>
  <Company>Sequim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2016-2017 WSSDA Standing Leg Posditions</dc:title>
  <dc:creator>James Stoffer</dc:creator>
  <cp:lastModifiedBy>James Stoffer</cp:lastModifiedBy>
  <cp:revision>28</cp:revision>
  <cp:lastPrinted>2016-09-19T19:50:25Z</cp:lastPrinted>
  <dcterms:created xsi:type="dcterms:W3CDTF">2016-09-02T03:15:34Z</dcterms:created>
  <dcterms:modified xsi:type="dcterms:W3CDTF">2016-09-19T20:37:42Z</dcterms:modified>
</cp:coreProperties>
</file>